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8"/>
  </p:notesMasterIdLst>
  <p:handoutMasterIdLst>
    <p:handoutMasterId r:id="rId19"/>
  </p:handoutMasterIdLst>
  <p:sldIdLst>
    <p:sldId id="269" r:id="rId5"/>
    <p:sldId id="294" r:id="rId6"/>
    <p:sldId id="295" r:id="rId7"/>
    <p:sldId id="277" r:id="rId8"/>
    <p:sldId id="271" r:id="rId9"/>
    <p:sldId id="286" r:id="rId10"/>
    <p:sldId id="270" r:id="rId11"/>
    <p:sldId id="290" r:id="rId12"/>
    <p:sldId id="268" r:id="rId13"/>
    <p:sldId id="296" r:id="rId14"/>
    <p:sldId id="297" r:id="rId15"/>
    <p:sldId id="298" r:id="rId16"/>
    <p:sldId id="291"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p:scale>
          <a:sx n="84" d="100"/>
          <a:sy n="84" d="100"/>
        </p:scale>
        <p:origin x="816" y="138"/>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8/06/2023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8/06/2023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8/06/2023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8/06/2023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8/06/2023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8/06/2023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8/06/2023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8/06/2023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8/06/2023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8/06/2023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xml"/><Relationship Id="rId4" Type="http://schemas.openxmlformats.org/officeDocument/2006/relationships/image" Target="../media/image26.tmp"/></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9.tmp"/></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436" y="148807"/>
            <a:ext cx="7132498" cy="914400"/>
          </a:xfrm>
        </p:spPr>
        <p:txBody>
          <a:bodyPr/>
          <a:lstStyle/>
          <a:p>
            <a:r>
              <a:rPr lang="en-US" sz="5100" dirty="0"/>
              <a:t>3. POZOS</a:t>
            </a:r>
          </a:p>
        </p:txBody>
      </p:sp>
      <p:grpSp>
        <p:nvGrpSpPr>
          <p:cNvPr id="9" name="Grupo 8">
            <a:extLst>
              <a:ext uri="{FF2B5EF4-FFF2-40B4-BE49-F238E27FC236}">
                <a16:creationId xmlns:a16="http://schemas.microsoft.com/office/drawing/2014/main" id="{F06DBB28-76E5-6F8A-EB61-F717569E941D}"/>
              </a:ext>
            </a:extLst>
          </p:cNvPr>
          <p:cNvGrpSpPr/>
          <p:nvPr/>
        </p:nvGrpSpPr>
        <p:grpSpPr>
          <a:xfrm>
            <a:off x="7607934" y="764704"/>
            <a:ext cx="4430757" cy="5214571"/>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
        <p:nvSpPr>
          <p:cNvPr id="3" name="Marcador de texto 2">
            <a:extLst>
              <a:ext uri="{FF2B5EF4-FFF2-40B4-BE49-F238E27FC236}">
                <a16:creationId xmlns:a16="http://schemas.microsoft.com/office/drawing/2014/main" id="{6DDC07C7-BF31-0DAB-2336-998B4086B49A}"/>
              </a:ext>
            </a:extLst>
          </p:cNvPr>
          <p:cNvSpPr txBox="1">
            <a:spLocks/>
          </p:cNvSpPr>
          <p:nvPr/>
        </p:nvSpPr>
        <p:spPr>
          <a:xfrm>
            <a:off x="623835" y="1965907"/>
            <a:ext cx="4392488" cy="115212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r>
              <a:rPr lang="es-CO" dirty="0" err="1">
                <a:solidFill>
                  <a:schemeClr val="tx2"/>
                </a:solidFill>
              </a:rPr>
              <a:t>Average</a:t>
            </a:r>
            <a:r>
              <a:rPr lang="es-CO" dirty="0">
                <a:solidFill>
                  <a:schemeClr val="tx2"/>
                </a:solidFill>
              </a:rPr>
              <a:t> </a:t>
            </a:r>
            <a:r>
              <a:rPr lang="es-CO" dirty="0" err="1">
                <a:solidFill>
                  <a:schemeClr val="tx2"/>
                </a:solidFill>
              </a:rPr>
              <a:t>Nearest</a:t>
            </a:r>
            <a:r>
              <a:rPr lang="es-CO" dirty="0">
                <a:solidFill>
                  <a:schemeClr val="tx2"/>
                </a:solidFill>
              </a:rPr>
              <a:t> </a:t>
            </a:r>
            <a:r>
              <a:rPr lang="es-CO" dirty="0" err="1">
                <a:solidFill>
                  <a:schemeClr val="tx2"/>
                </a:solidFill>
              </a:rPr>
              <a:t>Neighbor</a:t>
            </a:r>
            <a:endParaRPr lang="es-CO" dirty="0">
              <a:solidFill>
                <a:schemeClr val="tx2"/>
              </a:solidFill>
            </a:endParaRPr>
          </a:p>
          <a:p>
            <a:r>
              <a:rPr lang="es-CO" dirty="0">
                <a:solidFill>
                  <a:schemeClr val="tx2"/>
                </a:solidFill>
              </a:rPr>
              <a:t>NN </a:t>
            </a:r>
            <a:r>
              <a:rPr lang="es-CO" dirty="0" err="1">
                <a:solidFill>
                  <a:schemeClr val="tx2"/>
                </a:solidFill>
              </a:rPr>
              <a:t>Analysis</a:t>
            </a:r>
            <a:endParaRPr lang="es-CO" dirty="0">
              <a:solidFill>
                <a:schemeClr val="tx2"/>
              </a:solidFill>
            </a:endParaRPr>
          </a:p>
        </p:txBody>
      </p:sp>
      <p:pic>
        <p:nvPicPr>
          <p:cNvPr id="4" name="Imagen 3">
            <a:extLst>
              <a:ext uri="{FF2B5EF4-FFF2-40B4-BE49-F238E27FC236}">
                <a16:creationId xmlns:a16="http://schemas.microsoft.com/office/drawing/2014/main" id="{DEDCE749-5748-A7E4-785D-E2AD6882C897}"/>
              </a:ext>
            </a:extLst>
          </p:cNvPr>
          <p:cNvPicPr>
            <a:picLocks noChangeAspect="1"/>
          </p:cNvPicPr>
          <p:nvPr/>
        </p:nvPicPr>
        <p:blipFill rotWithShape="1">
          <a:blip r:embed="rId4">
            <a:extLst>
              <a:ext uri="{28A0092B-C50C-407E-A947-70E740481C1C}">
                <a14:useLocalDpi xmlns:a14="http://schemas.microsoft.com/office/drawing/2010/main" val="0"/>
              </a:ext>
            </a:extLst>
          </a:blip>
          <a:srcRect t="11821" r="47294" b="18853"/>
          <a:stretch/>
        </p:blipFill>
        <p:spPr>
          <a:xfrm>
            <a:off x="872628" y="2830003"/>
            <a:ext cx="2784328" cy="1092989"/>
          </a:xfrm>
          <a:prstGeom prst="rect">
            <a:avLst/>
          </a:prstGeom>
        </p:spPr>
      </p:pic>
      <p:pic>
        <p:nvPicPr>
          <p:cNvPr id="5" name="Imagen 4">
            <a:extLst>
              <a:ext uri="{FF2B5EF4-FFF2-40B4-BE49-F238E27FC236}">
                <a16:creationId xmlns:a16="http://schemas.microsoft.com/office/drawing/2014/main" id="{B696260E-A772-ACB3-55E2-CC34C7610CDE}"/>
              </a:ext>
            </a:extLst>
          </p:cNvPr>
          <p:cNvPicPr>
            <a:picLocks noChangeAspect="1"/>
          </p:cNvPicPr>
          <p:nvPr/>
        </p:nvPicPr>
        <p:blipFill rotWithShape="1">
          <a:blip r:embed="rId4">
            <a:extLst>
              <a:ext uri="{28A0092B-C50C-407E-A947-70E740481C1C}">
                <a14:useLocalDpi xmlns:a14="http://schemas.microsoft.com/office/drawing/2010/main" val="0"/>
              </a:ext>
            </a:extLst>
          </a:blip>
          <a:srcRect l="52348" t="9772" b="12903"/>
          <a:stretch/>
        </p:blipFill>
        <p:spPr>
          <a:xfrm>
            <a:off x="870686" y="3982131"/>
            <a:ext cx="2788211" cy="1350301"/>
          </a:xfrm>
          <a:prstGeom prst="rect">
            <a:avLst/>
          </a:prstGeom>
        </p:spPr>
      </p:pic>
      <p:sp>
        <p:nvSpPr>
          <p:cNvPr id="6" name="Rectángulo 5">
            <a:extLst>
              <a:ext uri="{FF2B5EF4-FFF2-40B4-BE49-F238E27FC236}">
                <a16:creationId xmlns:a16="http://schemas.microsoft.com/office/drawing/2014/main" id="{548FAD9D-C6FF-CE24-3A13-ACC0801B9A73}"/>
              </a:ext>
            </a:extLst>
          </p:cNvPr>
          <p:cNvSpPr/>
          <p:nvPr/>
        </p:nvSpPr>
        <p:spPr>
          <a:xfrm>
            <a:off x="474082" y="1556792"/>
            <a:ext cx="3676114" cy="417646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sz="2400"/>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a:t>
            </a:r>
            <a:r>
              <a:rPr lang="es-CO" sz="1500" dirty="0" err="1">
                <a:solidFill>
                  <a:schemeClr val="tx2"/>
                </a:solidFill>
              </a:rPr>
              <a:t>Sismica</a:t>
            </a:r>
            <a:r>
              <a:rPr lang="es-CO" sz="1500" dirty="0">
                <a:solidFill>
                  <a:schemeClr val="tx2"/>
                </a:solidFill>
              </a:rPr>
              <a:t>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5.000m por cada línea </a:t>
            </a:r>
            <a:r>
              <a:rPr lang="es-CO" sz="1400" dirty="0" err="1">
                <a:solidFill>
                  <a:schemeClr val="tx2"/>
                </a:solidFill>
              </a:rPr>
              <a:t>Sismica</a:t>
            </a:r>
            <a:r>
              <a:rPr lang="es-CO" sz="1400" dirty="0">
                <a:solidFill>
                  <a:schemeClr val="tx2"/>
                </a:solidFill>
              </a:rPr>
              <a:t>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 </a:t>
            </a:r>
            <a:r>
              <a:rPr lang="es-CO" sz="1500" dirty="0" err="1">
                <a:solidFill>
                  <a:schemeClr val="tx2"/>
                </a:solidFill>
              </a:rPr>
              <a:t>Sismica</a:t>
            </a:r>
            <a:r>
              <a:rPr lang="es-CO" sz="1500" dirty="0">
                <a:solidFill>
                  <a:schemeClr val="tx2"/>
                </a:solidFill>
              </a:rPr>
              <a:t>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5. Cubo sismico 3D</a:t>
            </a:r>
          </a:p>
        </p:txBody>
      </p:sp>
      <p:pic>
        <p:nvPicPr>
          <p:cNvPr id="7" name="Imagen 6">
            <a:extLst>
              <a:ext uri="{FF2B5EF4-FFF2-40B4-BE49-F238E27FC236}">
                <a16:creationId xmlns:a16="http://schemas.microsoft.com/office/drawing/2014/main" id="{12707038-4FB6-A11E-D239-E39A1EBFE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64" y="1412776"/>
            <a:ext cx="3252945" cy="4606286"/>
          </a:xfrm>
          <a:prstGeom prst="rect">
            <a:avLst/>
          </a:prstGeom>
        </p:spPr>
      </p:pic>
      <p:sp>
        <p:nvSpPr>
          <p:cNvPr id="14" name="Marcador de texto 2">
            <a:extLst>
              <a:ext uri="{FF2B5EF4-FFF2-40B4-BE49-F238E27FC236}">
                <a16:creationId xmlns:a16="http://schemas.microsoft.com/office/drawing/2014/main" id="{AA47B9A0-FFD7-FDC5-AA91-4C541967179D}"/>
              </a:ext>
            </a:extLst>
          </p:cNvPr>
          <p:cNvSpPr txBox="1">
            <a:spLocks/>
          </p:cNvSpPr>
          <p:nvPr/>
        </p:nvSpPr>
        <p:spPr>
          <a:xfrm>
            <a:off x="261764" y="1114846"/>
            <a:ext cx="3252945"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Sísmica 3D en la cuenca Sinú San Jacinto</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60C6905-DD50-A72C-428A-B646799F07D2}"/>
              </a:ext>
            </a:extLst>
          </p:cNvPr>
          <p:cNvSpPr txBox="1">
            <a:spLocks/>
          </p:cNvSpPr>
          <p:nvPr/>
        </p:nvSpPr>
        <p:spPr>
          <a:xfrm>
            <a:off x="263013" y="824719"/>
            <a:ext cx="7065422"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600" dirty="0"/>
              <a:t>6. METODO DE</a:t>
            </a:r>
          </a:p>
          <a:p>
            <a:pPr algn="ctr"/>
            <a:r>
              <a:rPr lang="en-US" sz="4600" dirty="0"/>
              <a:t>REGRESIÓN LOGÍSTICA</a:t>
            </a:r>
          </a:p>
        </p:txBody>
      </p:sp>
      <p:pic>
        <p:nvPicPr>
          <p:cNvPr id="9" name="Imagen 8">
            <a:extLst>
              <a:ext uri="{FF2B5EF4-FFF2-40B4-BE49-F238E27FC236}">
                <a16:creationId xmlns:a16="http://schemas.microsoft.com/office/drawing/2014/main" id="{8859D9EC-7927-B211-4E13-990CBBDBE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62" t="11271" r="25992" b="5703"/>
          <a:stretch/>
        </p:blipFill>
        <p:spPr>
          <a:xfrm>
            <a:off x="293905" y="2348880"/>
            <a:ext cx="2344123" cy="3073582"/>
          </a:xfrm>
          <a:prstGeom prst="rect">
            <a:avLst/>
          </a:prstGeom>
        </p:spPr>
      </p:pic>
      <p:pic>
        <p:nvPicPr>
          <p:cNvPr id="14" name="Imagen 13">
            <a:extLst>
              <a:ext uri="{FF2B5EF4-FFF2-40B4-BE49-F238E27FC236}">
                <a16:creationId xmlns:a16="http://schemas.microsoft.com/office/drawing/2014/main" id="{56576216-DDFF-F1B1-A9CA-CDBA868BD9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374" t="11550" r="24751" b="8651"/>
          <a:stretch/>
        </p:blipFill>
        <p:spPr>
          <a:xfrm>
            <a:off x="5086299" y="2348880"/>
            <a:ext cx="2305187" cy="3073582"/>
          </a:xfrm>
          <a:prstGeom prst="rect">
            <a:avLst/>
          </a:prstGeom>
        </p:spPr>
      </p:pic>
      <p:grpSp>
        <p:nvGrpSpPr>
          <p:cNvPr id="18" name="Grupo 17">
            <a:extLst>
              <a:ext uri="{FF2B5EF4-FFF2-40B4-BE49-F238E27FC236}">
                <a16:creationId xmlns:a16="http://schemas.microsoft.com/office/drawing/2014/main" id="{E03534F4-D4C3-9738-F5BA-C1CBB75A20E1}"/>
              </a:ext>
            </a:extLst>
          </p:cNvPr>
          <p:cNvGrpSpPr/>
          <p:nvPr/>
        </p:nvGrpSpPr>
        <p:grpSpPr>
          <a:xfrm>
            <a:off x="2710036" y="2348880"/>
            <a:ext cx="2305187" cy="3073583"/>
            <a:chOff x="2710036" y="2348880"/>
            <a:chExt cx="2305187" cy="3073583"/>
          </a:xfrm>
        </p:grpSpPr>
        <p:pic>
          <p:nvPicPr>
            <p:cNvPr id="16" name="Imagen 15">
              <a:extLst>
                <a:ext uri="{FF2B5EF4-FFF2-40B4-BE49-F238E27FC236}">
                  <a16:creationId xmlns:a16="http://schemas.microsoft.com/office/drawing/2014/main" id="{E1857137-38B7-388A-13F9-8337A1EA45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12" t="11479" r="25493" b="5841"/>
            <a:stretch/>
          </p:blipFill>
          <p:spPr>
            <a:xfrm>
              <a:off x="2710036" y="2348880"/>
              <a:ext cx="2305187" cy="3073583"/>
            </a:xfrm>
            <a:prstGeom prst="rect">
              <a:avLst/>
            </a:prstGeom>
          </p:spPr>
        </p:pic>
        <p:sp>
          <p:nvSpPr>
            <p:cNvPr id="17" name="Forma libre: forma 16">
              <a:extLst>
                <a:ext uri="{FF2B5EF4-FFF2-40B4-BE49-F238E27FC236}">
                  <a16:creationId xmlns:a16="http://schemas.microsoft.com/office/drawing/2014/main" id="{01CBD0B6-376F-33F3-FF5F-6B73857D4410}"/>
                </a:ext>
              </a:extLst>
            </p:cNvPr>
            <p:cNvSpPr/>
            <p:nvPr/>
          </p:nvSpPr>
          <p:spPr>
            <a:xfrm>
              <a:off x="4006180" y="2564904"/>
              <a:ext cx="430452" cy="864096"/>
            </a:xfrm>
            <a:custGeom>
              <a:avLst/>
              <a:gdLst>
                <a:gd name="connsiteX0" fmla="*/ 0 w 574003"/>
                <a:gd name="connsiteY0" fmla="*/ 440514 h 1071250"/>
                <a:gd name="connsiteX1" fmla="*/ 86768 w 574003"/>
                <a:gd name="connsiteY1" fmla="*/ 847656 h 1071250"/>
                <a:gd name="connsiteX2" fmla="*/ 210246 w 574003"/>
                <a:gd name="connsiteY2" fmla="*/ 1071250 h 1071250"/>
                <a:gd name="connsiteX3" fmla="*/ 540631 w 574003"/>
                <a:gd name="connsiteY3" fmla="*/ 116803 h 1071250"/>
                <a:gd name="connsiteX4" fmla="*/ 574003 w 574003"/>
                <a:gd name="connsiteY4" fmla="*/ 50059 h 1071250"/>
                <a:gd name="connsiteX5" fmla="*/ 523945 w 574003"/>
                <a:gd name="connsiteY5" fmla="*/ 0 h 1071250"/>
                <a:gd name="connsiteX6" fmla="*/ 0 w 574003"/>
                <a:gd name="connsiteY6" fmla="*/ 440514 h 10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03" h="1071250">
                  <a:moveTo>
                    <a:pt x="0" y="440514"/>
                  </a:moveTo>
                  <a:lnTo>
                    <a:pt x="86768" y="847656"/>
                  </a:lnTo>
                  <a:lnTo>
                    <a:pt x="210246" y="1071250"/>
                  </a:lnTo>
                  <a:lnTo>
                    <a:pt x="540631" y="116803"/>
                  </a:lnTo>
                  <a:lnTo>
                    <a:pt x="574003" y="50059"/>
                  </a:lnTo>
                  <a:lnTo>
                    <a:pt x="523945" y="0"/>
                  </a:lnTo>
                  <a:lnTo>
                    <a:pt x="0" y="440514"/>
                  </a:lnTo>
                  <a:close/>
                </a:path>
              </a:pathLst>
            </a:cu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
        <p:nvSpPr>
          <p:cNvPr id="19" name="Marcador de texto 2">
            <a:extLst>
              <a:ext uri="{FF2B5EF4-FFF2-40B4-BE49-F238E27FC236}">
                <a16:creationId xmlns:a16="http://schemas.microsoft.com/office/drawing/2014/main" id="{4E9E000D-C49A-C788-7C0A-F7A75F9843A1}"/>
              </a:ext>
            </a:extLst>
          </p:cNvPr>
          <p:cNvSpPr txBox="1">
            <a:spLocks/>
          </p:cNvSpPr>
          <p:nvPr/>
        </p:nvSpPr>
        <p:spPr>
          <a:xfrm>
            <a:off x="397142" y="1846362"/>
            <a:ext cx="7137430" cy="504056"/>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endParaRPr lang="es-CO" dirty="0">
              <a:solidFill>
                <a:schemeClr val="tx2"/>
              </a:solidFill>
            </a:endParaRPr>
          </a:p>
          <a:p>
            <a:r>
              <a:rPr lang="es-CO" dirty="0">
                <a:solidFill>
                  <a:schemeClr val="tx2"/>
                </a:solidFill>
              </a:rPr>
              <a:t>   Volcanes de lodo         Zona central de Emisiones     Densidad de datos</a:t>
            </a: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a:p>
            <a:pPr marL="342900" indent="-342900">
              <a:buFont typeface="Wingdings" panose="05000000000000000000" pitchFamily="2" charset="2"/>
              <a:buChar char="Ø"/>
            </a:pPr>
            <a:endParaRPr lang="es-CO" dirty="0">
              <a:solidFill>
                <a:schemeClr val="tx2"/>
              </a:solidFill>
            </a:endParaRPr>
          </a:p>
        </p:txBody>
      </p:sp>
      <p:sp>
        <p:nvSpPr>
          <p:cNvPr id="21" name="CuadroTexto 20">
            <a:extLst>
              <a:ext uri="{FF2B5EF4-FFF2-40B4-BE49-F238E27FC236}">
                <a16:creationId xmlns:a16="http://schemas.microsoft.com/office/drawing/2014/main" id="{46CD9695-E3B1-573C-2FAD-82B4056AD138}"/>
              </a:ext>
            </a:extLst>
          </p:cNvPr>
          <p:cNvSpPr txBox="1"/>
          <p:nvPr/>
        </p:nvSpPr>
        <p:spPr>
          <a:xfrm>
            <a:off x="7534572" y="883568"/>
            <a:ext cx="4536504" cy="5078313"/>
          </a:xfrm>
          <a:prstGeom prst="rect">
            <a:avLst/>
          </a:prstGeom>
          <a:noFill/>
        </p:spPr>
        <p:txBody>
          <a:bodyPr wrap="square">
            <a:spAutoFit/>
          </a:bodyPr>
          <a:lstStyle/>
          <a:p>
            <a:r>
              <a:rPr lang="es-CO" b="0" i="0" dirty="0">
                <a:solidFill>
                  <a:srgbClr val="333333"/>
                </a:solidFill>
                <a:effectLst/>
                <a:latin typeface="AmazonEmber"/>
              </a:rPr>
              <a:t>Es un modelo que se usa para predecir la probabilidad de </a:t>
            </a:r>
            <a:r>
              <a:rPr lang="es-CO" dirty="0">
                <a:solidFill>
                  <a:srgbClr val="333333"/>
                </a:solidFill>
                <a:latin typeface="AmazonEmber"/>
              </a:rPr>
              <a:t>tener cierta clase como resultado, para problemas de clasificación en base a un conjunto de variables independientes. </a:t>
            </a:r>
          </a:p>
          <a:p>
            <a:endParaRPr lang="es-CO" b="0" i="0" dirty="0">
              <a:solidFill>
                <a:srgbClr val="333333"/>
              </a:solidFill>
              <a:effectLst/>
              <a:latin typeface="AmazonEmber"/>
            </a:endParaRPr>
          </a:p>
          <a:p>
            <a:r>
              <a:rPr lang="es-CO" dirty="0">
                <a:solidFill>
                  <a:srgbClr val="333333"/>
                </a:solidFill>
                <a:latin typeface="AmazonEmber"/>
              </a:rPr>
              <a:t>Solo se aplica a eventos binarios: en este caso serian zonas con factibilidad económica de exploración, o  sin factibilidad económica de exploración.</a:t>
            </a:r>
          </a:p>
          <a:p>
            <a:endParaRPr lang="es-CO" b="0" i="0" dirty="0">
              <a:solidFill>
                <a:srgbClr val="333333"/>
              </a:solidFill>
              <a:effectLst/>
              <a:latin typeface="AmazonEmber"/>
            </a:endParaRPr>
          </a:p>
          <a:p>
            <a:r>
              <a:rPr lang="es-CO" b="0" i="0" dirty="0">
                <a:solidFill>
                  <a:srgbClr val="333333"/>
                </a:solidFill>
                <a:effectLst/>
                <a:latin typeface="AmazonEmber"/>
              </a:rPr>
              <a:t>Dentro de este método se usan </a:t>
            </a:r>
            <a:r>
              <a:rPr lang="es-CO" b="1" i="0" dirty="0">
                <a:solidFill>
                  <a:srgbClr val="333333"/>
                </a:solidFill>
                <a:effectLst/>
                <a:latin typeface="AmazonEmber"/>
              </a:rPr>
              <a:t>múltiples variables explicativas </a:t>
            </a:r>
            <a:r>
              <a:rPr lang="es-CO" b="0" i="0" dirty="0">
                <a:solidFill>
                  <a:srgbClr val="333333"/>
                </a:solidFill>
                <a:effectLst/>
                <a:latin typeface="AmazonEmber"/>
              </a:rPr>
              <a:t>que afectan al valor de una </a:t>
            </a:r>
            <a:r>
              <a:rPr lang="es-CO" b="1" i="0" dirty="0">
                <a:solidFill>
                  <a:srgbClr val="333333"/>
                </a:solidFill>
                <a:effectLst/>
                <a:latin typeface="AmazonEmber"/>
              </a:rPr>
              <a:t>variable dependiente</a:t>
            </a:r>
            <a:r>
              <a:rPr lang="es-CO" b="0" i="0" dirty="0">
                <a:solidFill>
                  <a:srgbClr val="333333"/>
                </a:solidFill>
                <a:effectLst/>
                <a:latin typeface="AmazonEmber"/>
              </a:rPr>
              <a:t>.</a:t>
            </a:r>
          </a:p>
          <a:p>
            <a:r>
              <a:rPr lang="es-CO" dirty="0">
                <a:solidFill>
                  <a:srgbClr val="333333"/>
                </a:solidFill>
                <a:latin typeface="AmazonEmber"/>
              </a:rPr>
              <a:t>La distribución de los valores en las variables explicativas dependerán del grado de influencia hacia el resultado de la variable dependiente.</a:t>
            </a:r>
          </a:p>
        </p:txBody>
      </p:sp>
    </p:spTree>
    <p:extLst>
      <p:ext uri="{BB962C8B-B14F-4D97-AF65-F5344CB8AC3E}">
        <p14:creationId xmlns:p14="http://schemas.microsoft.com/office/powerpoint/2010/main" val="257972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nvPr>
        </p:nvGraphicFramePr>
        <p:xfrm>
          <a:off x="489856" y="1454220"/>
          <a:ext cx="10873208" cy="4786848"/>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34482">
                <a:tc>
                  <a:txBody>
                    <a:bodyPr/>
                    <a:lstStyle/>
                    <a:p>
                      <a:r>
                        <a:rPr lang="es-CO" sz="1500" dirty="0"/>
                        <a:t>EMISIONES DE CO2 EN CADA DEPARTAMENTO DE COLOMBIA</a:t>
                      </a:r>
                    </a:p>
                  </a:txBody>
                  <a:tcPr/>
                </a:tc>
                <a:tc>
                  <a:txBody>
                    <a:bodyPr/>
                    <a:lstStyle/>
                    <a:p>
                      <a:r>
                        <a:rPr lang="es-CO" sz="1500" dirty="0"/>
                        <a:t>Cuantitativo</a:t>
                      </a:r>
                    </a:p>
                    <a:p>
                      <a:r>
                        <a:rPr lang="es-CO" sz="1500" dirty="0"/>
                        <a:t>Discreto</a:t>
                      </a:r>
                    </a:p>
                  </a:txBody>
                  <a:tcPr/>
                </a:tc>
                <a:tc>
                  <a:txBody>
                    <a:bodyPr/>
                    <a:lstStyle/>
                    <a:p>
                      <a:r>
                        <a:rPr lang="es-CO" sz="1500" dirty="0"/>
                        <a:t>Vector</a:t>
                      </a:r>
                    </a:p>
                    <a:p>
                      <a:r>
                        <a:rPr lang="es-CO"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1560950072"/>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endParaRPr lang="es-CO" sz="1500" dirty="0"/>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606579" y="620688"/>
            <a:ext cx="4401881"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a:solidFill>
                  <a:schemeClr val="bg1">
                    <a:lumMod val="95000"/>
                  </a:schemeClr>
                </a:solidFill>
              </a:rPr>
              <a:t>Analisis ubicación de las industrias</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8377</TotalTime>
  <Words>977</Words>
  <Application>Microsoft Office PowerPoint</Application>
  <PresentationFormat>Personalizado</PresentationFormat>
  <Paragraphs>137</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AmazonEmber</vt:lpstr>
      <vt:lpstr>Arial</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4. Lineas sismicas 2D</vt:lpstr>
      <vt:lpstr>5. Cubo sismico 3D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28</cp:revision>
  <dcterms:created xsi:type="dcterms:W3CDTF">2023-03-09T00:59:55Z</dcterms:created>
  <dcterms:modified xsi:type="dcterms:W3CDTF">2023-06-08T23:42:40Z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